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8991be5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9a8991be5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9a8991be5e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a8991be5e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9a8991be5e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9a8991be5e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8991be5e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9a8991be5e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9a8991be5e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Client: GUI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Ubuntu Web: [nano, vi, vim] /etc/netplan/01-netcfg.yaml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--$ sudo netplan apply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CentOS: [nano, vi, vim] /etc/sysconfig/network-scripts/ifcfg-[interface name e.g. ens192]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--$ systemctl restart NetworkManager</a:t>
            </a:r>
            <a:endParaRPr/>
          </a:p>
        </p:txBody>
      </p:sp>
      <p:sp>
        <p:nvSpPr>
          <p:cNvPr id="156" name="Google Shape;1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ab52c8ee5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9ab52c8ee5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9ab52c8ee5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a8991be5e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9a8991be5e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9a8991be5e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18.gif"/><Relationship Id="rId5" Type="http://schemas.openxmlformats.org/officeDocument/2006/relationships/image" Target="../media/image1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ight sky with mountains far away on the horizon" id="149" name="Google Shape;149;p1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type="ctrTitle"/>
          </p:nvPr>
        </p:nvSpPr>
        <p:spPr>
          <a:xfrm>
            <a:off x="3962399" y="2554817"/>
            <a:ext cx="7197600" cy="242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/>
              <a:t>LINUX SERVICES</a:t>
            </a:r>
            <a:endParaRPr b="1"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3962399" y="4976282"/>
            <a:ext cx="7197600" cy="140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3EBC1"/>
                </a:solidFill>
              </a:rPr>
              <a:t>STEPHEN JAMES, PHIL FOX</a:t>
            </a:r>
            <a:endParaRPr>
              <a:solidFill>
                <a:srgbClr val="D3EBC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3EBC1"/>
                </a:solidFill>
              </a:rPr>
              <a:t>UBNETDEF, SYSTEMS SECURITY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3EBC1"/>
                </a:solidFill>
              </a:rPr>
              <a:t>FALL 2020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3229650" y="6169975"/>
            <a:ext cx="56220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Fair Use Act Disclaimer:  This presentation is for educational purposes only.  All included materials are properly limited in purpose, nature, amount and effect.</a:t>
            </a:r>
            <a:endParaRPr i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PROTOCOLS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level: An agreed on way to communicate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kind of </a:t>
            </a:r>
            <a:r>
              <a:rPr i="1" lang="en-US"/>
              <a:t>protocols</a:t>
            </a:r>
            <a:r>
              <a:rPr lang="en-US"/>
              <a:t> can you name? (Let’s consider real-life examples first)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...enter a prediction that somebody used a USPS analogy (good work)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Network/Physical level: Mediums of transmission and addressing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Application Level: Provide a way to package, access, and sometimes store transmitted data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Machines agree on </a:t>
            </a:r>
            <a:r>
              <a:rPr i="1" lang="en-US">
                <a:solidFill>
                  <a:schemeClr val="accent5"/>
                </a:solidFill>
              </a:rPr>
              <a:t>data types</a:t>
            </a:r>
            <a:r>
              <a:rPr lang="en-US"/>
              <a:t> and</a:t>
            </a:r>
            <a:r>
              <a:rPr lang="en-US">
                <a:solidFill>
                  <a:srgbClr val="EE9CB7"/>
                </a:solidFill>
              </a:rPr>
              <a:t> </a:t>
            </a:r>
            <a:r>
              <a:rPr i="1" lang="en-US">
                <a:solidFill>
                  <a:schemeClr val="accent5"/>
                </a:solidFill>
              </a:rPr>
              <a:t>ports</a:t>
            </a:r>
            <a:r>
              <a:rPr lang="en-US"/>
              <a:t> for information transfer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685801" y="609600"/>
            <a:ext cx="6778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PROTOCOL EXAMPLE: DATABASES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"standard" ports, Database Management Systems (DBMSs) have distinct communication protocols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They also usually have their own clients to interact with them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Popular examples: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PostgreSQL: 5432/tcp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MariaDB/MySQL: 3306/tcp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Microsoft SQL Server (MSSQL): 1433/tcp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MongoDB: 27017/tcp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Redis: 6379/tcp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685800" y="609600"/>
            <a:ext cx="92571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WHAT DOES A DATABASE DO?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Yes, they manage data...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Namely in formats and </a:t>
            </a:r>
            <a:r>
              <a:rPr lang="en-US"/>
              <a:t>hierarchies</a:t>
            </a:r>
            <a:r>
              <a:rPr lang="en-US"/>
              <a:t> such as schemas, tables, columns, rows, etc.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Efficient storage and retrieval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b="1" lang="en-US">
                <a:solidFill>
                  <a:schemeClr val="accent5"/>
                </a:solidFill>
              </a:rPr>
              <a:t>Why not just use an OS filesystem?</a:t>
            </a:r>
            <a:endParaRPr b="1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Database software is engineered differently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 when using the same language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Connected platforms decide on how to balance file system versus database storage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You’ll be hands-on with two very distinct examples this week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917318" y="609600"/>
            <a:ext cx="8554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IN-CLASS EXERCISE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init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Ground rules: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Student cameras on, SecDev cameras off please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Group checkpoint feedback will be facilitated by Zoom </a:t>
            </a:r>
            <a:r>
              <a:rPr lang="en-US">
                <a:solidFill>
                  <a:schemeClr val="accent5"/>
                </a:solidFill>
              </a:rPr>
              <a:t>reactions</a:t>
            </a:r>
            <a:r>
              <a:rPr lang="en-US"/>
              <a:t> (test)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won’t leave anybody behind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Feel inclined to use the handout to work ahead; ask questions in chat and/or find a breakout if you get stuck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aren’t going to tell you when to use </a:t>
            </a:r>
            <a:r>
              <a:rPr lang="en-US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sudo</a:t>
            </a:r>
            <a:r>
              <a:rPr lang="en-US"/>
              <a:t>; it’s important to establish habits for minimal use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the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vi</a:t>
            </a:r>
            <a:r>
              <a:rPr lang="en-US"/>
              <a:t>/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vim</a:t>
            </a:r>
            <a:r>
              <a:rPr lang="en-US"/>
              <a:t> text editor isn’t mandatory 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a preferred editor feel free to install/use as desired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</a:t>
            </a:r>
            <a:r>
              <a:rPr lang="en-US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ifconfig</a:t>
            </a:r>
            <a:r>
              <a:rPr lang="en-US"/>
              <a:t> to find your two device IP addresses and write them down somewhere for quick access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917318" y="609600"/>
            <a:ext cx="8554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IMPLEMENTATION 1: DATABASE SETUP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Big picture: Your web service needs a database to handle its data.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web server needs to spend its resources on serving pages and handling connections. Give it a break!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server isn’t a database server without the right software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Good news: Many free solutions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Databases are not quite web-service ready out-of-the-box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They were originally built for manual data entry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 best, they’re configured for same-device (I.e., </a:t>
            </a:r>
            <a:r>
              <a:rPr lang="en-US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localhost</a:t>
            </a:r>
            <a:r>
              <a:rPr lang="en-US"/>
              <a:t>) usage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So, we’ll install software and get our database configured for web server support!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685801" y="609600"/>
            <a:ext cx="6778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OTHER SERVICE PROTOCOLS: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Email: Not just acronym salad 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SMTP &amp; IMAP: </a:t>
            </a:r>
            <a:r>
              <a:rPr i="1" lang="en-US"/>
              <a:t>Asymmetric</a:t>
            </a:r>
            <a:r>
              <a:rPr lang="en-US"/>
              <a:t> services for senders and client retrieval from server respectively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POP3: Replaces IMAP but stores only </a:t>
            </a:r>
            <a:r>
              <a:rPr i="1" lang="en-US"/>
              <a:t>local</a:t>
            </a:r>
            <a:r>
              <a:rPr lang="en-US"/>
              <a:t> copies client-side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DNS!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Remote access: RDP (Windows!), SSH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File transfer: FTP, FTPS, SFTP, SCP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Web: HTTP, HTTPS  (starting to sound familiar?)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…and many more!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685801" y="609600"/>
            <a:ext cx="6778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SERVICES TO FOCUS ON: SSH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a remote access protocol that provides an encrypted client-server connection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Computer Science assignments sometimes require this protocol for turning assignments in!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the protocol that you used for your Overthewire connection in HW4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Offers </a:t>
            </a:r>
            <a:r>
              <a:rPr lang="en-US">
                <a:solidFill>
                  <a:schemeClr val="accent5"/>
                </a:solidFill>
              </a:rPr>
              <a:t>secure</a:t>
            </a:r>
            <a:r>
              <a:rPr lang="en-US"/>
              <a:t> communication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Typically used to access a shell (via the command line) or to remotely execute a command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Among other things, it can also be used to copy files (e.g., SCP, SFTP)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Standard port: 22/tcp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OpenSSH is, by far, the most common (and free) SSH server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685801" y="609600"/>
            <a:ext cx="6778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SERVICES TO FOCUS ON: WEB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 servers process incoming requests from clients for web resources over HTTP and related protocols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Web resources are identified by a Uniform Resource Locator (URL)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Might perform additional processing while handling the request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HTTP is unencrypted; data is transmitted in plaintext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Anyone on any of the networks on a path from you to the server can see this data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VPNs can obscure this otherwise ‘eavesdroppable’ data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HTTPS is an extension of HTTP that is encrypted using TLS, or previously, SSL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Client is also able to authenticate the server (using the server’s </a:t>
            </a:r>
            <a:r>
              <a:rPr lang="en-US">
                <a:solidFill>
                  <a:schemeClr val="accent5"/>
                </a:solidFill>
              </a:rPr>
              <a:t>certificate</a:t>
            </a:r>
            <a:r>
              <a:rPr lang="en-US"/>
              <a:t> often ‘signed’ by an </a:t>
            </a:r>
            <a:r>
              <a:rPr lang="en-US">
                <a:solidFill>
                  <a:schemeClr val="accent5"/>
                </a:solidFill>
              </a:rPr>
              <a:t>authority</a:t>
            </a:r>
            <a:r>
              <a:rPr lang="en-US"/>
              <a:t>)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685800" y="609600"/>
            <a:ext cx="89352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SERVICES IN CONCERT:</a:t>
            </a:r>
            <a:br>
              <a:rPr lang="en-US"/>
            </a:br>
            <a:r>
              <a:rPr lang="en-US"/>
              <a:t>	HOW WE GET TO HTTPS://UBNETDEF.ORG/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  <a:p>
            <a:pPr indent="-294322" lvl="0" marL="2857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an IP address, gateway, etc.</a:t>
            </a:r>
            <a:endParaRPr/>
          </a:p>
          <a:p>
            <a:pPr indent="-29336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Either via </a:t>
            </a:r>
            <a:r>
              <a:rPr lang="en-US">
                <a:solidFill>
                  <a:schemeClr val="accent5"/>
                </a:solidFill>
              </a:rPr>
              <a:t>DHCP</a:t>
            </a:r>
            <a:r>
              <a:rPr lang="en-US"/>
              <a:t> or static IP configuration (facilitated via a network service)</a:t>
            </a:r>
            <a:endParaRPr/>
          </a:p>
          <a:p>
            <a:pPr indent="-294322" lvl="0" marL="2857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Resolve "ubnetdef.org" to an IP address</a:t>
            </a:r>
            <a:endParaRPr/>
          </a:p>
          <a:p>
            <a:pPr indent="-29336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Ask a </a:t>
            </a:r>
            <a:r>
              <a:rPr lang="en-US">
                <a:solidFill>
                  <a:schemeClr val="accent5"/>
                </a:solidFill>
              </a:rPr>
              <a:t>DNS</a:t>
            </a:r>
            <a:r>
              <a:rPr lang="en-US">
                <a:solidFill>
                  <a:srgbClr val="C3B9E4"/>
                </a:solidFill>
              </a:rPr>
              <a:t> </a:t>
            </a:r>
            <a:r>
              <a:rPr lang="en-US"/>
              <a:t>server for the A (if using IPv4) or AAAA (if using IPv6) records for "ubnetdef.org"</a:t>
            </a:r>
            <a:endParaRPr/>
          </a:p>
          <a:p>
            <a:pPr indent="-29336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solidFill>
                  <a:schemeClr val="accent5"/>
                </a:solidFill>
              </a:rPr>
              <a:t>DNS</a:t>
            </a:r>
            <a:r>
              <a:rPr lang="en-US"/>
              <a:t> server should respond with "128.205.44.157"</a:t>
            </a:r>
            <a:endParaRPr/>
          </a:p>
          <a:p>
            <a:pPr indent="-294322" lvl="0" marL="2857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Send an </a:t>
            </a:r>
            <a:r>
              <a:rPr lang="en-US">
                <a:solidFill>
                  <a:schemeClr val="accent5"/>
                </a:solidFill>
              </a:rPr>
              <a:t>HTTP</a:t>
            </a:r>
            <a:r>
              <a:rPr lang="en-US"/>
              <a:t> GET request to 128.205.44.157 on port 443 asking for host ubnetdef.org and path "/"</a:t>
            </a:r>
            <a:endParaRPr/>
          </a:p>
          <a:p>
            <a:pPr indent="-29336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TCP handshake starts, and public keys etc. are exchanged (since we're using </a:t>
            </a:r>
            <a:r>
              <a:rPr lang="en-US">
                <a:solidFill>
                  <a:schemeClr val="accent5"/>
                </a:solidFill>
              </a:rPr>
              <a:t>HTTPS</a:t>
            </a:r>
            <a:r>
              <a:rPr lang="en-US"/>
              <a:t>)</a:t>
            </a:r>
            <a:endParaRPr/>
          </a:p>
          <a:p>
            <a:pPr indent="-293369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Web server processes request then responds</a:t>
            </a:r>
            <a:endParaRPr/>
          </a:p>
          <a:p>
            <a:pPr indent="-294322" lvl="0" marL="2857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Note that the above steps are simplified: Even more happens!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917318" y="609600"/>
            <a:ext cx="8554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IMPLEMENTATION 2: WEB SERVER SETUP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Big picture: We need to set up a frontend experience for our web clients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“Our cat costume consultation LLC needs a slick website”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server needs appropriate software to become a </a:t>
            </a:r>
            <a:r>
              <a:rPr i="1" lang="en-US"/>
              <a:t>web</a:t>
            </a:r>
            <a:r>
              <a:rPr lang="en-US"/>
              <a:t> server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web platform software defaults to a same-device database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re-configure it for correct...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...connection details (</a:t>
            </a:r>
            <a:r>
              <a:rPr b="1" lang="en-US" sz="1600">
                <a:solidFill>
                  <a:schemeClr val="accent5"/>
                </a:solidFill>
              </a:rPr>
              <a:t>Which layer on the TCP/IP model? OSI?</a:t>
            </a:r>
            <a:r>
              <a:rPr lang="en-US"/>
              <a:t>)...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...and database protocol (</a:t>
            </a:r>
            <a:r>
              <a:rPr b="1" lang="en-US" sz="1600">
                <a:solidFill>
                  <a:schemeClr val="accent5"/>
                </a:solidFill>
              </a:rPr>
              <a:t>Which layer on the TCP/IP model? OSI?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685801" y="609600"/>
            <a:ext cx="6143423" cy="1456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AN OVERVIEW: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a useful lecture to attend and pay close attention to!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Today we are introducing some concepts about </a:t>
            </a:r>
            <a:r>
              <a:rPr i="1" lang="en-US"/>
              <a:t>services</a:t>
            </a:r>
            <a:endParaRPr i="1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We’re also walking through an assignment very similar to this week’s homework together.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Take </a:t>
            </a:r>
            <a:r>
              <a:rPr lang="en-US">
                <a:solidFill>
                  <a:schemeClr val="accent5"/>
                </a:solidFill>
              </a:rPr>
              <a:t>context-focus</a:t>
            </a:r>
            <a:r>
              <a:rPr lang="en-US">
                <a:solidFill>
                  <a:schemeClr val="accent5"/>
                </a:solidFill>
              </a:rPr>
              <a:t>ed</a:t>
            </a:r>
            <a:r>
              <a:rPr lang="en-US"/>
              <a:t> </a:t>
            </a:r>
            <a:r>
              <a:rPr lang="en-US"/>
              <a:t>notes </a:t>
            </a:r>
            <a:r>
              <a:rPr lang="en-US"/>
              <a:t>to</a:t>
            </a:r>
            <a:r>
              <a:rPr lang="en-US"/>
              <a:t>night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 command </a:t>
            </a:r>
            <a:r>
              <a:rPr i="1" lang="en-US"/>
              <a:t>list</a:t>
            </a:r>
            <a:r>
              <a:rPr lang="en-US"/>
              <a:t> is provided for the in-class exercise</a:t>
            </a:r>
            <a:endParaRPr/>
          </a:p>
          <a:p>
            <a:pPr indent="-285750" lvl="2" marL="12001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Commands in a batch list aren’t really helpful without context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Record </a:t>
            </a:r>
            <a:r>
              <a:rPr i="1" lang="en-US">
                <a:solidFill>
                  <a:schemeClr val="accent5"/>
                </a:solidFill>
              </a:rPr>
              <a:t>what</a:t>
            </a:r>
            <a:r>
              <a:rPr lang="en-US"/>
              <a:t> services and tools do, </a:t>
            </a:r>
            <a:r>
              <a:rPr i="1" lang="en-US">
                <a:solidFill>
                  <a:schemeClr val="accent5"/>
                </a:solidFill>
              </a:rPr>
              <a:t>how</a:t>
            </a:r>
            <a:r>
              <a:rPr lang="en-US"/>
              <a:t> they work, and </a:t>
            </a:r>
            <a:r>
              <a:rPr i="1" lang="en-US">
                <a:solidFill>
                  <a:schemeClr val="accent5"/>
                </a:solidFill>
              </a:rPr>
              <a:t>why</a:t>
            </a:r>
            <a:r>
              <a:rPr lang="en-US"/>
              <a:t> they’re desirable over others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You’ll use many </a:t>
            </a:r>
            <a:r>
              <a:rPr i="1" lang="en-US"/>
              <a:t>different but similar</a:t>
            </a:r>
            <a:r>
              <a:rPr lang="en-US"/>
              <a:t> commands on your homework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685800" y="609600"/>
            <a:ext cx="93429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HOW CAN I SEE MY MACHINE’S SERVICES?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612363" y="1630017"/>
            <a:ext cx="4675800" cy="12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System monitors and task managers:							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tps://lh4.googleusercontent.com/APpCmjccoqv3EEtm5HVLTp2KdF20X2KKiUB_hEDTWwts7To7_psXk_bQVkGErsGd92QJCfJ1-y2ewz-xMs3QG0KRSMUwi_5mY4RgJsoRPcZZ1aubDUsmhk7lEhVgv4GybWlioMgo8EI" id="295" name="Google Shape;29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22" y="2661112"/>
            <a:ext cx="2499758" cy="1791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https://lh6.googleusercontent.com/mic909AQs7IEZ2RNho6lCZZSr3gA06jonOKSRec4nw-YCH3c8XgiedZV9zDQ6RASIUzWgukw6u0V6vkF6d7Mvte5SM8B_jhsD8LPl88ekdiQP3-qvo_Km4ypuZQvK_CmjIU-Ao46skM" id="296" name="Google Shape;29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3287" y="2661113"/>
            <a:ext cx="2377695" cy="1791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https://lh4.googleusercontent.com/ofm4ItaXkN2YC3OoHUHTT7ZNhqf8A3eYQ8lK66L0y51087HwfBfdgKOwF1_hNMV4ngdeI1TSVyh4lEHDDAgTK0jQeew-RFw4z7EatW1fCYJjWhGiZDGPCJxM3y4_457BCN4W4mEix00" id="297" name="Google Shape;29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7888" y="2662187"/>
            <a:ext cx="3337348" cy="18177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https://lh5.googleusercontent.com/p9jEJq_DPvhSjuV_TVZPyEbPUqKlzhqoWwK0kcpvO049vP2C3_uQ8-LlIA1rgeFPOM9qa1qBidJmL84NeaNlPKBLyCOKKcH7VPhvS3H952ySG9ZfBf1XI5CkTMtZRxV3TCOnSLitBgk" id="298" name="Google Shape;29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4856" y="2633921"/>
            <a:ext cx="3088208" cy="18460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38"/>
          <p:cNvSpPr txBox="1"/>
          <p:nvPr/>
        </p:nvSpPr>
        <p:spPr>
          <a:xfrm>
            <a:off x="228719" y="4442794"/>
            <a:ext cx="2499900" cy="131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Manager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Windows Built-in</a:t>
            </a:r>
            <a:endParaRPr/>
          </a:p>
          <a:p>
            <a: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2728477" y="4442793"/>
            <a:ext cx="2499900" cy="131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Arial"/>
              <a:buNone/>
            </a:pPr>
            <a:r>
              <a:t/>
            </a:r>
            <a:endParaRPr b="0" i="0" sz="166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Arial"/>
              <a:buChar char="•"/>
            </a:pPr>
            <a:r>
              <a:rPr b="0" i="0" lang="en-US" sz="166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Hacker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80"/>
              <a:buFont typeface="Arial"/>
              <a:buChar char="•"/>
            </a:pPr>
            <a:r>
              <a:rPr b="0" i="0" lang="en-US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Windows Freeware</a:t>
            </a:r>
            <a:endParaRPr/>
          </a:p>
          <a:p>
            <a:pPr indent="-1917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958779" y="4452734"/>
            <a:ext cx="2499900" cy="131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ps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 Built-in</a:t>
            </a:r>
            <a:endParaRPr/>
          </a:p>
          <a:p>
            <a: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9415780" y="4421811"/>
            <a:ext cx="2499900" cy="131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top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 Built-in</a:t>
            </a:r>
            <a:endParaRPr/>
          </a:p>
          <a:p>
            <a: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685800" y="609600"/>
            <a:ext cx="89352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FINDING HARDER-TO-SEE SERVICES</a:t>
            </a:r>
            <a:endParaRPr/>
          </a:p>
        </p:txBody>
      </p:sp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chemeClr val="accent5"/>
                </a:solidFill>
              </a:rPr>
              <a:t>Scan</a:t>
            </a:r>
            <a:r>
              <a:rPr lang="en-US"/>
              <a:t> your network/hosts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Red and Blue team tactic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Network/host scans can expose ports that are open/closed/filtered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ports show which services might be running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Tools like 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-US"/>
              <a:t> can often provide details about which specific services (including versions) are installed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685800" y="609600"/>
            <a:ext cx="89352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DEEPEST SERVICES DIVE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Further means exist to show </a:t>
            </a:r>
            <a:r>
              <a:rPr lang="en-US">
                <a:solidFill>
                  <a:schemeClr val="accent5"/>
                </a:solidFill>
              </a:rPr>
              <a:t>exactly</a:t>
            </a:r>
            <a:r>
              <a:rPr lang="en-US"/>
              <a:t> what services are running when!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Configuration files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Databases, remote access, web, file transfer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May require further evidence that configurations are </a:t>
            </a:r>
            <a:r>
              <a:rPr i="1" lang="en-US"/>
              <a:t>active</a:t>
            </a:r>
            <a:endParaRPr i="1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File system journals, security logs, system logs, etc.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Often challenging to parse in a human-readable way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YOUR HOMEWORK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Uses the same “hardware” and operating systems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Expects a different database engine (MariaDB) and web software (MediaWiki)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Has installation steps that are well documented by the software developers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also provide a document with high-level guidance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Ends with you installing an open-source wiki-clone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Maybe you could use one of these for a future project!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WHAT QUESTIONS DO YOU HAVE?</a:t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i="1" lang="en-US"/>
              <a:t>DISCLAIMER</a:t>
            </a:r>
            <a:r>
              <a:rPr lang="en-US"/>
              <a:t>: We </a:t>
            </a:r>
            <a:r>
              <a:rPr lang="en-US">
                <a:solidFill>
                  <a:schemeClr val="accent5"/>
                </a:solidFill>
              </a:rPr>
              <a:t>may or may not be available</a:t>
            </a:r>
            <a:r>
              <a:rPr lang="en-US">
                <a:solidFill>
                  <a:srgbClr val="C3B9E4"/>
                </a:solidFill>
              </a:rPr>
              <a:t> </a:t>
            </a:r>
            <a:r>
              <a:rPr lang="en-US"/>
              <a:t>to help on Mattermost next Friday evening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This is in the top 3 most difficult assignments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Pseudo-mastery this week will benefit </a:t>
            </a:r>
            <a:r>
              <a:rPr lang="en-US">
                <a:solidFill>
                  <a:schemeClr val="accent5"/>
                </a:solidFill>
              </a:rPr>
              <a:t>at least one</a:t>
            </a:r>
            <a:r>
              <a:rPr lang="en-US"/>
              <a:t> important future assignment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Plan wisely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office hours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36" name="Google Shape;336;p4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20" y="10"/>
            <a:ext cx="12191979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>
            <p:ph idx="1" type="subTitle"/>
          </p:nvPr>
        </p:nvSpPr>
        <p:spPr>
          <a:xfrm>
            <a:off x="7995419" y="5008347"/>
            <a:ext cx="38337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3EBC1"/>
                </a:solidFill>
              </a:rPr>
              <a:t>@STEPHENORJAMES</a:t>
            </a:r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-74750" y="4174275"/>
            <a:ext cx="56676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FORTH; ROCK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3375884" y="5006482"/>
            <a:ext cx="2102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3EBC1"/>
                </a:solidFill>
                <a:latin typeface="Calibri"/>
                <a:ea typeface="Calibri"/>
                <a:cs typeface="Calibri"/>
                <a:sym typeface="Calibri"/>
              </a:rPr>
              <a:t>@XPHILFOX</a:t>
            </a:r>
            <a:endParaRPr b="0" i="0" sz="1800" u="none" cap="none" strike="noStrike">
              <a:solidFill>
                <a:srgbClr val="D3EBC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ck Metal School GIF"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54" y="601318"/>
            <a:ext cx="512685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4234" y="601325"/>
            <a:ext cx="5084891" cy="440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2408903" y="787400"/>
            <a:ext cx="73908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NETWORK TECHNOLOGY</a:t>
            </a:r>
            <a:endParaRPr/>
          </a:p>
        </p:txBody>
      </p:sp>
      <p:pic>
        <p:nvPicPr>
          <p:cNvPr descr="night sky with mountains on the horizon" id="348" name="Google Shape;348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553" l="0" r="0" t="4553"/>
          <a:stretch/>
        </p:blipFill>
        <p:spPr>
          <a:xfrm>
            <a:off x="-600" y="-1226"/>
            <a:ext cx="12193200" cy="6860400"/>
          </a:xfrm>
          <a:prstGeom prst="rect">
            <a:avLst/>
          </a:prstGeom>
          <a:noFill/>
          <a:ln cap="flat" cmpd="dbl" w="6032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9" name="Google Shape;349;p44"/>
          <p:cNvGrpSpPr/>
          <p:nvPr/>
        </p:nvGrpSpPr>
        <p:grpSpPr>
          <a:xfrm>
            <a:off x="2865682" y="2017998"/>
            <a:ext cx="6906996" cy="3973419"/>
            <a:chOff x="296359" y="-124069"/>
            <a:chExt cx="6906996" cy="3973419"/>
          </a:xfrm>
        </p:grpSpPr>
        <p:sp>
          <p:nvSpPr>
            <p:cNvPr id="350" name="Google Shape;350;p44"/>
            <p:cNvSpPr/>
            <p:nvPr/>
          </p:nvSpPr>
          <p:spPr>
            <a:xfrm>
              <a:off x="1746397" y="269357"/>
              <a:ext cx="3189000" cy="31890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4"/>
            <p:cNvSpPr txBox="1"/>
            <p:nvPr/>
          </p:nvSpPr>
          <p:spPr>
            <a:xfrm>
              <a:off x="2213408" y="736358"/>
              <a:ext cx="2254800" cy="22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 Solving</a:t>
              </a: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565945" y="124069"/>
              <a:ext cx="354600" cy="3546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726154" y="3221310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5140554" y="1563537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911707" y="3494750"/>
              <a:ext cx="354600" cy="3546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799102" y="628106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1989557" y="2098495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96359" y="296740"/>
              <a:ext cx="1851000" cy="18504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7415" y="567710"/>
              <a:ext cx="1308900" cy="13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207136" y="639282"/>
              <a:ext cx="354600" cy="3546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871615" y="2520948"/>
              <a:ext cx="641100" cy="641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188255" y="-124069"/>
              <a:ext cx="2015100" cy="20142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4"/>
            <p:cNvSpPr txBox="1"/>
            <p:nvPr/>
          </p:nvSpPr>
          <p:spPr>
            <a:xfrm>
              <a:off x="5483344" y="170926"/>
              <a:ext cx="1424700" cy="14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4683888" y="1129908"/>
              <a:ext cx="354600" cy="3546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627862" y="3283896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3188751" y="2918068"/>
              <a:ext cx="256800" cy="257100"/>
            </a:xfrm>
            <a:prstGeom prst="ellipse">
              <a:avLst/>
            </a:prstGeom>
            <a:gradFill>
              <a:gsLst>
                <a:gs pos="0">
                  <a:srgbClr val="94CE6C"/>
                </a:gs>
                <a:gs pos="100000">
                  <a:srgbClr val="76B846"/>
                </a:gs>
              </a:gsLst>
              <a:lin ang="5400012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UP-FRONT GLOSSARY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685801" y="1944376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Servers: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that provides services or functionality that can be used by other programs, or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Dedicated hardware providing network-facilitated services for remote clients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Clients: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that accesses services or functionality provided by servers, or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Endpoint (hardware) devices that self-serve applications and receive network-facilitated services from servers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Host (v.): To provide a service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Host (n.): A non-network endpoint device (i.e. clients and servers)</a:t>
            </a:r>
            <a:endParaRPr/>
          </a:p>
          <a:p>
            <a:pPr indent="0" lvl="0" marL="2857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Local: Within the same piece of hardware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Remote: Separated by at least one (non-local) network connection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UP-FRONT GLOSSARY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85801" y="1944376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Servers: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that provides services or functionality that can be used by other programs, or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Dedicated hardware providing network-facilitated services for remote clients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Clients: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that accesses services or functionality provided by servers, or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Endpoint (hardware) devices that self-serve applications and receive network-facilitated services from servers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Host (v.): To provide a service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Host (n.): A non-network endpoint device (i.e. clients and servers)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>
                <a:solidFill>
                  <a:schemeClr val="accent5"/>
                </a:solidFill>
              </a:rPr>
              <a:t>Repercussion: </a:t>
            </a:r>
            <a:r>
              <a:rPr lang="en-US"/>
              <a:t>Hosts host to hosts. Gross.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Local: Within the same piece of hardware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Remote: Separated by at least one (non-local) network connection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75" y="4943475"/>
            <a:ext cx="444649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WHO HAS THE SERVICES?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GENERAL: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 client: Runs scores of services for a strictly limited amount of users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 server: Runs fewer services but some for 100-1M users (hardware-dependent)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Services are persistent</a:t>
            </a:r>
            <a:endParaRPr/>
          </a:p>
        </p:txBody>
      </p:sp>
      <p:pic>
        <p:nvPicPr>
          <p:cNvPr descr="A close up of electronics&#10;&#10;Description generated with high confidence" id="182" name="Google Shape;1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0973" y="2392589"/>
            <a:ext cx="6275009" cy="61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3" name="Google Shape;183;p23"/>
          <p:cNvCxnSpPr/>
          <p:nvPr/>
        </p:nvCxnSpPr>
        <p:spPr>
          <a:xfrm>
            <a:off x="4071665" y="2020357"/>
            <a:ext cx="5605800" cy="33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4" name="Google Shape;184;p23"/>
          <p:cNvSpPr txBox="1"/>
          <p:nvPr/>
        </p:nvSpPr>
        <p:spPr>
          <a:xfrm>
            <a:off x="5545400" y="1662537"/>
            <a:ext cx="2743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users</a:t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 flipH="1">
            <a:off x="10881209" y="2834818"/>
            <a:ext cx="12900" cy="28332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6" name="Google Shape;186;p23"/>
          <p:cNvSpPr txBox="1"/>
          <p:nvPr/>
        </p:nvSpPr>
        <p:spPr>
          <a:xfrm rot="5400000">
            <a:off x="9797256" y="4065279"/>
            <a:ext cx="2743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services</a:t>
            </a:r>
            <a:endParaRPr/>
          </a:p>
        </p:txBody>
      </p:sp>
      <p:pic>
        <p:nvPicPr>
          <p:cNvPr descr="An open computer sitting on top of a table&#10;&#10;Description generated with very high confidence" id="187" name="Google Shape;18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2496" y="2786559"/>
            <a:ext cx="1170819" cy="3304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685800" y="609600"/>
            <a:ext cx="7558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NARROWING THE SERVICE SPECTRUM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685801" y="2099035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usage for the term </a:t>
            </a:r>
            <a:r>
              <a:rPr i="1" lang="en-US"/>
              <a:t>services</a:t>
            </a:r>
            <a:r>
              <a:rPr lang="en-US"/>
              <a:t> can be ambiguous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Technically, your laptop's wireless network manager is a "service."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What we're after are </a:t>
            </a:r>
            <a:r>
              <a:rPr i="1" lang="en-US"/>
              <a:t>server-served</a:t>
            </a:r>
            <a:r>
              <a:rPr lang="en-US"/>
              <a:t> services.  </a:t>
            </a:r>
            <a:r>
              <a:rPr b="1" lang="en-US">
                <a:solidFill>
                  <a:schemeClr val="accent5"/>
                </a:solidFill>
              </a:rPr>
              <a:t>Which ones can you name?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685800" y="609600"/>
            <a:ext cx="73035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NARROWING THE SERVICE SPECTRUM</a:t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685801" y="2132128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usage for the term </a:t>
            </a:r>
            <a:r>
              <a:rPr i="1" lang="en-US"/>
              <a:t>services</a:t>
            </a:r>
            <a:r>
              <a:rPr lang="en-US"/>
              <a:t> can be ambiguous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Technically, your laptop's wireless network manager is a "service."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What we're after are </a:t>
            </a:r>
            <a:r>
              <a:rPr i="1" lang="en-US"/>
              <a:t>server-served</a:t>
            </a:r>
            <a:r>
              <a:rPr lang="en-US"/>
              <a:t> services, namely:</a:t>
            </a:r>
            <a:endParaRPr/>
          </a:p>
          <a:p>
            <a:pPr indent="-285750" lvl="2" marL="120015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Website provisioning: </a:t>
            </a:r>
            <a:r>
              <a:rPr lang="en-US">
                <a:solidFill>
                  <a:schemeClr val="accent5"/>
                </a:solidFill>
              </a:rPr>
              <a:t>Express.js</a:t>
            </a:r>
            <a:r>
              <a:rPr lang="en-US"/>
              <a:t> today, </a:t>
            </a:r>
            <a:r>
              <a:rPr lang="en-US">
                <a:solidFill>
                  <a:schemeClr val="accent5"/>
                </a:solidFill>
              </a:rPr>
              <a:t>Apache</a:t>
            </a:r>
            <a:r>
              <a:rPr lang="en-US"/>
              <a:t> this week</a:t>
            </a:r>
            <a:endParaRPr/>
          </a:p>
          <a:p>
            <a:pPr indent="-285750" lvl="2" marL="120015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Database storage and retrieval: </a:t>
            </a:r>
            <a:r>
              <a:rPr lang="en-US">
                <a:solidFill>
                  <a:schemeClr val="accent5"/>
                </a:solidFill>
              </a:rPr>
              <a:t>PostgreSQL</a:t>
            </a:r>
            <a:r>
              <a:rPr lang="en-US"/>
              <a:t> today, </a:t>
            </a:r>
            <a:r>
              <a:rPr lang="en-US">
                <a:solidFill>
                  <a:schemeClr val="accent5"/>
                </a:solidFill>
              </a:rPr>
              <a:t>MariaDB (MySQL)</a:t>
            </a:r>
            <a:r>
              <a:rPr lang="en-US">
                <a:solidFill>
                  <a:srgbClr val="EE9CB7"/>
                </a:solidFill>
              </a:rPr>
              <a:t> </a:t>
            </a:r>
            <a:r>
              <a:rPr lang="en-US"/>
              <a:t>this week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299" y="2132114"/>
            <a:ext cx="3887201" cy="3426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PROTOCOLS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685801" y="1944376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level: An agreed on way to communicate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solidFill>
                  <a:schemeClr val="accent5"/>
                </a:solidFill>
              </a:rPr>
              <a:t>What kind of </a:t>
            </a:r>
            <a:r>
              <a:rPr b="1" i="1" lang="en-US">
                <a:solidFill>
                  <a:schemeClr val="accent5"/>
                </a:solidFill>
              </a:rPr>
              <a:t>protocols</a:t>
            </a:r>
            <a:r>
              <a:rPr b="1" lang="en-US">
                <a:solidFill>
                  <a:schemeClr val="accent5"/>
                </a:solidFill>
              </a:rPr>
              <a:t> can you name?</a:t>
            </a:r>
            <a:r>
              <a:rPr lang="en-US"/>
              <a:t> (Let’s consider real-life examples first)</a:t>
            </a:r>
            <a:endParaRPr/>
          </a:p>
          <a:p>
            <a:pPr indent="0" lvl="0" marL="2857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685801" y="609600"/>
            <a:ext cx="6143400" cy="145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PROTOCOLS</a:t>
            </a:r>
            <a:endParaRPr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level: An agreed on way to communicate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kind of </a:t>
            </a:r>
            <a:r>
              <a:rPr i="1" lang="en-US"/>
              <a:t>protocols</a:t>
            </a:r>
            <a:r>
              <a:rPr lang="en-US"/>
              <a:t> can you name? (Let’s consider real-life examples first)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...enter a prediction that somebody used a USPS analogy (good work)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249" y="2510363"/>
            <a:ext cx="1713514" cy="1837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